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59" r:id="rId4"/>
    <p:sldId id="258" r:id="rId5"/>
    <p:sldId id="308" r:id="rId6"/>
    <p:sldId id="309" r:id="rId7"/>
    <p:sldId id="297" r:id="rId8"/>
    <p:sldId id="305" r:id="rId9"/>
    <p:sldId id="277" r:id="rId10"/>
    <p:sldId id="278" r:id="rId11"/>
    <p:sldId id="279" r:id="rId12"/>
    <p:sldId id="306" r:id="rId13"/>
    <p:sldId id="281" r:id="rId14"/>
    <p:sldId id="307" r:id="rId15"/>
    <p:sldId id="29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150601"/>
    <a:srgbClr val="003867"/>
    <a:srgbClr val="006F3A"/>
    <a:srgbClr val="73B4B9"/>
    <a:srgbClr val="5C4547"/>
    <a:srgbClr val="687E8C"/>
    <a:srgbClr val="FEFEA9"/>
    <a:srgbClr val="86A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2242" autoAdjust="0"/>
  </p:normalViewPr>
  <p:slideViewPr>
    <p:cSldViewPr snapToGrid="0">
      <p:cViewPr varScale="1">
        <p:scale>
          <a:sx n="64" d="100"/>
          <a:sy n="64" d="100"/>
        </p:scale>
        <p:origin x="1397" y="67"/>
      </p:cViewPr>
      <p:guideLst>
        <p:guide orient="horz" pos="2160"/>
        <p:guide pos="384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DB545-010C-4BA9-BD65-17B5C15D93A9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9F084-B70F-4A9B-8F98-D694CBBD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8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dirty="0" smtClean="0"/>
              <a:t>Sport groundfish. That’s Sheila sampling with an old clipboard. </a:t>
            </a: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F084-B70F-4A9B-8F98-D694CBBD20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45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GPS can be turned off for a specific</a:t>
            </a:r>
            <a:r>
              <a:rPr lang="en-US" baseline="0" dirty="0" smtClean="0"/>
              <a:t> drift if captain asks.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F084-B70F-4A9B-8F98-D694CBBD20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53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none" dirty="0" smtClean="0"/>
              <a:t>Pull-down</a:t>
            </a:r>
            <a:r>
              <a:rPr lang="en-US" b="0" u="none" baseline="0" dirty="0" smtClean="0"/>
              <a:t> species list when typing starts.</a:t>
            </a:r>
            <a:r>
              <a:rPr lang="en-US" b="0" u="none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none" dirty="0" smtClean="0"/>
              <a:t>GPS </a:t>
            </a:r>
            <a:r>
              <a:rPr lang="en-US" b="0" u="none" dirty="0" err="1" smtClean="0"/>
              <a:t>coords</a:t>
            </a:r>
            <a:r>
              <a:rPr lang="en-US" b="0" u="none" dirty="0" smtClean="0"/>
              <a:t>. are</a:t>
            </a:r>
            <a:r>
              <a:rPr lang="en-US" b="0" u="none" baseline="0" dirty="0" smtClean="0"/>
              <a:t> visible</a:t>
            </a:r>
            <a:endParaRPr lang="en-US" b="0" u="none" dirty="0" smtClean="0"/>
          </a:p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F084-B70F-4A9B-8F98-D694CBBD20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74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dirty="0" smtClean="0"/>
              <a:t>When a</a:t>
            </a:r>
            <a:r>
              <a:rPr lang="en-US" b="0" u="none" baseline="0" dirty="0" smtClean="0"/>
              <a:t> released fish is tallied, relevant data fields pop up; then go away. </a:t>
            </a:r>
            <a:endParaRPr lang="en-US" b="0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F084-B70F-4A9B-8F98-D694CBBD20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56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dirty="0" smtClean="0"/>
              <a:t>What the fish caught screen looks like after awhile.</a:t>
            </a:r>
            <a:r>
              <a:rPr lang="en-US" b="0" u="none" baseline="0" dirty="0" smtClean="0"/>
              <a:t> </a:t>
            </a:r>
            <a:r>
              <a:rPr lang="en-US" b="0" u="none" dirty="0" smtClean="0"/>
              <a:t>Still on drift (stop)</a:t>
            </a:r>
            <a:r>
              <a:rPr lang="en-US" b="0" u="none" baseline="0" dirty="0" smtClean="0"/>
              <a:t> 1</a:t>
            </a:r>
            <a:endParaRPr lang="en-US" b="0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F084-B70F-4A9B-8F98-D694CBBD20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86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baseline="0" dirty="0" smtClean="0"/>
              <a:t>observed pinnipeds can be entered. </a:t>
            </a:r>
            <a:endParaRPr lang="en-US" b="0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F084-B70F-4A9B-8F98-D694CBBD20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53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baseline="0" dirty="0" smtClean="0"/>
              <a:t>Wireless flash drive = backup system. </a:t>
            </a:r>
          </a:p>
          <a:p>
            <a:r>
              <a:rPr lang="en-US" b="0" u="none" baseline="0" dirty="0" smtClean="0"/>
              <a:t>After trip is submitted to PSMFC dbase, trip data are wiped from tablet.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F084-B70F-4A9B-8F98-D694CBBD20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81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u="sng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1" u="sng" dirty="0">
              <a:solidFill>
                <a:srgbClr val="73B4B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F084-B70F-4A9B-8F98-D694CBBD20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66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F084-B70F-4A9B-8F98-D694CBBD20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3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dirty="0" smtClean="0"/>
              <a:t>Only bottomfish trips are sampled.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Other boats are not sampled due to limited deck space or limited number of trips.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Six boats that take</a:t>
            </a:r>
            <a:r>
              <a:rPr lang="en-US" sz="1200" baseline="0" dirty="0" smtClean="0">
                <a:solidFill>
                  <a:schemeClr val="bg1"/>
                </a:solidFill>
              </a:rPr>
              <a:t> samplers do not allow GPS data to be collected.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bg1"/>
                </a:solidFill>
              </a:rPr>
              <a:t>Sampling rate 2.5% of bottomfish charter trips in sampled ports.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bg1"/>
                </a:solidFill>
              </a:rPr>
              <a:t>Sampling period is March-October. </a:t>
            </a:r>
            <a:endParaRPr lang="en-US" sz="1200" dirty="0" smtClean="0">
              <a:solidFill>
                <a:schemeClr val="bg1"/>
              </a:solidFill>
            </a:endParaRPr>
          </a:p>
          <a:p>
            <a:endParaRPr lang="en-US" b="1" u="sng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F084-B70F-4A9B-8F98-D694CBBD20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10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Sampled fish are from a subsample (usually 4-5 anglers/drift) of all anglers. </a:t>
            </a:r>
          </a:p>
          <a:p>
            <a:endParaRPr lang="en-US" sz="1600" b="1" u="sng" dirty="0">
              <a:solidFill>
                <a:srgbClr val="73B4B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F084-B70F-4A9B-8F98-D694CBBD20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67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u="sng" dirty="0" smtClean="0">
                <a:solidFill>
                  <a:srgbClr val="73B4B9"/>
                </a:solidFill>
              </a:rPr>
              <a:t>Release methods = surface (tossed</a:t>
            </a:r>
            <a:r>
              <a:rPr lang="en-US" sz="1600" b="1" u="sng" baseline="0" dirty="0" smtClean="0">
                <a:solidFill>
                  <a:srgbClr val="73B4B9"/>
                </a:solidFill>
              </a:rPr>
              <a:t> overboard), with a device, or dead (e.g. heavy bleeding). </a:t>
            </a:r>
          </a:p>
          <a:p>
            <a:r>
              <a:rPr lang="en-US" sz="1600" b="1" u="sng" baseline="0" dirty="0" smtClean="0">
                <a:solidFill>
                  <a:srgbClr val="73B4B9"/>
                </a:solidFill>
              </a:rPr>
              <a:t>We don’t weigh discards – too stressful on fish. </a:t>
            </a:r>
            <a:endParaRPr lang="en-US" sz="1600" b="1" u="sng" dirty="0">
              <a:solidFill>
                <a:srgbClr val="73B4B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F084-B70F-4A9B-8F98-D694CBBD20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85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none" dirty="0" smtClean="0">
                <a:solidFill>
                  <a:schemeClr val="bg1"/>
                </a:solidFill>
              </a:rPr>
              <a:t>The benefits of the app are expected to be improved data quality, sampling efficiency, and data accessibility.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none" dirty="0" smtClean="0">
                <a:solidFill>
                  <a:schemeClr val="bg1"/>
                </a:solidFill>
              </a:rPr>
              <a:t>The intended outcome is a successful system of electronic data collection at sea that can be expanded to other observer programs.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none" dirty="0" smtClean="0">
                <a:solidFill>
                  <a:schemeClr val="bg1"/>
                </a:solidFill>
              </a:rPr>
              <a:t> </a:t>
            </a:r>
            <a:endParaRPr lang="en-US" b="0" u="none" dirty="0" smtClean="0"/>
          </a:p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F084-B70F-4A9B-8F98-D694CBBD20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69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 strap</a:t>
            </a:r>
            <a:r>
              <a:rPr lang="en-US" baseline="0" dirty="0" smtClean="0"/>
              <a:t> used to hold onto unit. Tablet can readily be set down on table.  Stylus used because of gloves.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F084-B70F-4A9B-8F98-D694CBBD20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67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 circles indicate </a:t>
            </a:r>
            <a:r>
              <a:rPr lang="en-US" baseline="0" dirty="0" smtClean="0"/>
              <a:t>pull-downs and toggle boxes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9F084-B70F-4A9B-8F98-D694CBBD20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04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C544-9208-45E6-AD7E-6DCB2B458C69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670-77BF-4445-B010-ED997F9E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9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C544-9208-45E6-AD7E-6DCB2B458C69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670-77BF-4445-B010-ED997F9E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4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C544-9208-45E6-AD7E-6DCB2B458C69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670-77BF-4445-B010-ED997F9E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6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C544-9208-45E6-AD7E-6DCB2B458C69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670-77BF-4445-B010-ED997F9E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6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C544-9208-45E6-AD7E-6DCB2B458C69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670-77BF-4445-B010-ED997F9E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4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C544-9208-45E6-AD7E-6DCB2B458C69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670-77BF-4445-B010-ED997F9E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C544-9208-45E6-AD7E-6DCB2B458C69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670-77BF-4445-B010-ED997F9E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7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C544-9208-45E6-AD7E-6DCB2B458C69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670-77BF-4445-B010-ED997F9E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4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C544-9208-45E6-AD7E-6DCB2B458C69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670-77BF-4445-B010-ED997F9E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7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C544-9208-45E6-AD7E-6DCB2B458C69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670-77BF-4445-B010-ED997F9E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C544-9208-45E6-AD7E-6DCB2B458C69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670-77BF-4445-B010-ED997F9E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2C544-9208-45E6-AD7E-6DCB2B458C69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2C670-77BF-4445-B010-ED997F9E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8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microsoft.com/office/2007/relationships/hdphoto" Target="../media/hdphoto6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2.jpe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fwnew12\Home\zumbrul\My Documents\My Pictures\Images of Samplers\Sheila EFP 2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63" t="397" r="863" b="-397"/>
          <a:stretch/>
        </p:blipFill>
        <p:spPr bwMode="auto">
          <a:xfrm rot="-60000">
            <a:off x="1101890" y="-84687"/>
            <a:ext cx="9988217" cy="729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-7803"/>
            <a:ext cx="12192000" cy="1181100"/>
          </a:xfrm>
          <a:prstGeom prst="rect">
            <a:avLst/>
          </a:prstGeom>
          <a:solidFill>
            <a:srgbClr val="86A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113" tIns="35556" rIns="71113" bIns="35556" anchor="ctr"/>
          <a:lstStyle/>
          <a:p>
            <a:pPr algn="ctr">
              <a:defRPr/>
            </a:pPr>
            <a:r>
              <a:rPr lang="en-US" sz="4800" dirty="0" smtClean="0">
                <a:latin typeface="Arial Black" panose="020B0A04020102020204" pitchFamily="34" charset="0"/>
              </a:rPr>
              <a:t>Oregon At-Sea Data Collection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media.directionsmedia.net/global/images/cached/directionsmag/channels/pressreleases/psmfc-t-300x293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9" y="1698723"/>
            <a:ext cx="2332337" cy="2277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fws.gov/cno/refugeprogram/images/article-photos/ODFW-logo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082" y="1698723"/>
            <a:ext cx="1745503" cy="227791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6618" y="1698723"/>
            <a:ext cx="2137685" cy="2055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409" y="3918290"/>
            <a:ext cx="3626261" cy="102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24" y="68240"/>
            <a:ext cx="5036024" cy="6714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www.holylanguage.com/images/redcircle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682" y="662462"/>
            <a:ext cx="2345252" cy="234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7103" y="520351"/>
            <a:ext cx="37258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Create a Drift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5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8" y="40944"/>
            <a:ext cx="5051257" cy="6735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://www.holylanguage.com/images/redcircle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981" y="-354444"/>
            <a:ext cx="2791862" cy="279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30988" b="48627"/>
          <a:stretch/>
        </p:blipFill>
        <p:spPr>
          <a:xfrm>
            <a:off x="345897" y="2437418"/>
            <a:ext cx="5620999" cy="1487607"/>
          </a:xfrm>
          <a:prstGeom prst="rect">
            <a:avLst/>
          </a:prstGeom>
        </p:spPr>
      </p:pic>
      <p:pic>
        <p:nvPicPr>
          <p:cNvPr id="9" name="Picture 4" descr="http://www.holylanguage.com/images/redcircle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51" y="1429721"/>
            <a:ext cx="2639038" cy="350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50924" y="493055"/>
            <a:ext cx="37258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Tally Kept Fish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7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" b="303"/>
          <a:stretch/>
        </p:blipFill>
        <p:spPr>
          <a:xfrm>
            <a:off x="498787" y="81887"/>
            <a:ext cx="5051258" cy="6728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://www.holylanguage.com/images/redcircle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78" y="1378424"/>
            <a:ext cx="5940924" cy="190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05494" y="806927"/>
            <a:ext cx="49996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Record Released Fish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7" name="Picture 4" descr="http://www.holylanguage.com/images/redcircle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73" y="806927"/>
            <a:ext cx="1361350" cy="181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0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06" y="120436"/>
            <a:ext cx="5053172" cy="6737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074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39" y="0"/>
            <a:ext cx="5036024" cy="6714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697902" y="532607"/>
            <a:ext cx="49996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End the Drift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5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essentialsql.com/wp-content/uploads/2014/05/database-par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094" y="4141226"/>
            <a:ext cx="2073108" cy="207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desktop.ly/images/devices/ipad_mini_bla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0885" y="-1988288"/>
            <a:ext cx="5389465" cy="798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3114" y="3584592"/>
            <a:ext cx="20987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RecFIN server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2" name="Picture 2" descr="95e8fb97-4b0a-48c4-b9b2-82e7a457f9c9@coho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821" y="-779448"/>
            <a:ext cx="4665905" cy="622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zumbrul\Desktop\FullSizeRende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48" t="13513" r="22465" b="7734"/>
          <a:stretch/>
        </p:blipFill>
        <p:spPr bwMode="auto">
          <a:xfrm>
            <a:off x="5420899" y="1883940"/>
            <a:ext cx="1390443" cy="225728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>
            <a:stCxn id="18" idx="7"/>
          </p:cNvCxnSpPr>
          <p:nvPr/>
        </p:nvCxnSpPr>
        <p:spPr>
          <a:xfrm flipV="1">
            <a:off x="978448" y="2710543"/>
            <a:ext cx="4364328" cy="2209765"/>
          </a:xfrm>
          <a:prstGeom prst="straightConnector1">
            <a:avLst/>
          </a:prstGeom>
          <a:ln w="127000">
            <a:solidFill>
              <a:srgbClr val="5B9B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87764" y="5293535"/>
            <a:ext cx="5195350" cy="0"/>
          </a:xfrm>
          <a:prstGeom prst="straightConnector1">
            <a:avLst/>
          </a:prstGeom>
          <a:ln w="1270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80807" y="4794538"/>
            <a:ext cx="934494" cy="858812"/>
          </a:xfrm>
          <a:prstGeom prst="ellipse">
            <a:avLst/>
          </a:prstGeom>
          <a:noFill/>
          <a:ln w="1016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76282" y="4794538"/>
            <a:ext cx="1072421" cy="893681"/>
          </a:xfrm>
          <a:prstGeom prst="ellipse">
            <a:avLst/>
          </a:prstGeom>
          <a:noFill/>
          <a:ln w="1016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http://thinkdigital.travel/wp-content/uploads/2013/06/wif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899" y="4844483"/>
            <a:ext cx="1585146" cy="91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90688" y="178618"/>
            <a:ext cx="68993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Upload the Data</a:t>
            </a:r>
            <a:endParaRPr lang="en-US" sz="6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8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17707" y="682141"/>
            <a:ext cx="7065345" cy="528637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77375" y="2834358"/>
            <a:ext cx="6577816" cy="3230265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>
                <a:solidFill>
                  <a:srgbClr val="FFC000"/>
                </a:solidFill>
              </a:rPr>
              <a:t>Reliable</a:t>
            </a:r>
            <a:r>
              <a:rPr lang="en-US" dirty="0" smtClean="0">
                <a:solidFill>
                  <a:schemeClr val="bg1"/>
                </a:solidFill>
              </a:rPr>
              <a:t> release information (species, size and count) 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b="1" dirty="0" smtClean="0">
                <a:solidFill>
                  <a:srgbClr val="FFC000"/>
                </a:solidFill>
              </a:rPr>
              <a:t>Spatially-explicit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information (species composition, catch rates, fish size) 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</a:rPr>
              <a:t>Data from </a:t>
            </a:r>
            <a:r>
              <a:rPr lang="en-US" b="1" dirty="0" smtClean="0">
                <a:solidFill>
                  <a:srgbClr val="FFC000"/>
                </a:solidFill>
              </a:rPr>
              <a:t>prohibited</a:t>
            </a:r>
            <a:r>
              <a:rPr lang="en-US" dirty="0" smtClean="0">
                <a:solidFill>
                  <a:schemeClr val="bg1"/>
                </a:solidFill>
              </a:rPr>
              <a:t> species (Yelloweye Rockfish)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58152" y="472159"/>
            <a:ext cx="6577816" cy="1894523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6600" u="sng" dirty="0">
                <a:solidFill>
                  <a:schemeClr val="bg1"/>
                </a:solidFill>
                <a:latin typeface="Calibri" panose="020F0502020204030204" pitchFamily="34" charset="0"/>
              </a:rPr>
              <a:t>What At-Sea Sampling Gets </a:t>
            </a:r>
            <a:r>
              <a:rPr lang="en-US" sz="6600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endParaRPr lang="en-US" sz="6600" u="sng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fwnew12\Home\zumbrul\My Documents\My Pictures\Fish photos\Rockfishes\Reddish\yeye juv_live deck CROP 0319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515"/>
            <a:ext cx="12192000" cy="6888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147321" y="3720902"/>
            <a:ext cx="7897358" cy="3137098"/>
          </a:xfrm>
          <a:prstGeom prst="rect">
            <a:avLst/>
          </a:prstGeom>
          <a:solidFill>
            <a:schemeClr val="tx1">
              <a:alpha val="4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6600" u="sng" dirty="0">
                <a:solidFill>
                  <a:schemeClr val="bg1"/>
                </a:solidFill>
                <a:latin typeface="Calibri" panose="020F0502020204030204" pitchFamily="34" charset="0"/>
              </a:rPr>
              <a:t>Data are used to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Estimate total removals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Describe geographic areas of fishing 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Inform stock assessments and trends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8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644" y="1840928"/>
            <a:ext cx="8378712" cy="4533745"/>
          </a:xfrm>
        </p:spPr>
        <p:txBody>
          <a:bodyPr>
            <a:noAutofit/>
          </a:bodyPr>
          <a:lstStyle/>
          <a:p>
            <a:pPr marL="339725" indent="-339725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600" dirty="0" smtClean="0">
                <a:solidFill>
                  <a:schemeClr val="bg1"/>
                </a:solidFill>
              </a:rPr>
              <a:t>About 95 sport bottomfish trips each year, or 2.5% of trips out of sampled ports  </a:t>
            </a:r>
          </a:p>
          <a:p>
            <a:pPr marL="339725" indent="-339725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600" dirty="0" smtClean="0">
                <a:solidFill>
                  <a:schemeClr val="bg1"/>
                </a:solidFill>
              </a:rPr>
              <a:t>Three samplers cover seven ports</a:t>
            </a:r>
          </a:p>
          <a:p>
            <a:pPr marL="339725" indent="-339725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600" dirty="0" smtClean="0">
                <a:solidFill>
                  <a:schemeClr val="bg1"/>
                </a:solidFill>
              </a:rPr>
              <a:t>About 34 different charter (head) boats participate; a handful (about 4) refuse.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784" y="-762711"/>
            <a:ext cx="2286000" cy="7810498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0" y="470842"/>
            <a:ext cx="9320784" cy="1223488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Scope of Project</a:t>
            </a:r>
            <a:r>
              <a:rPr lang="en-US" sz="6600" u="sng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2512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98500" y="675359"/>
            <a:ext cx="4700168" cy="3121941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6600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How Many Discards Do We Sample?</a:t>
            </a:r>
            <a:endParaRPr lang="en-US" sz="6600" u="sng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002586"/>
              </p:ext>
            </p:extLst>
          </p:nvPr>
        </p:nvGraphicFramePr>
        <p:xfrm>
          <a:off x="5845129" y="116878"/>
          <a:ext cx="5557977" cy="6606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Worksheet" r:id="rId5" imgW="4543445" imgH="5400568" progId="Excel.Sheet.12">
                  <p:embed/>
                </p:oleObj>
              </mc:Choice>
              <mc:Fallback>
                <p:oleObj name="Worksheet" r:id="rId5" imgW="4543445" imgH="54005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45129" y="116878"/>
                        <a:ext cx="5557977" cy="6606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894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98500" y="675359"/>
            <a:ext cx="4700168" cy="3121941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6600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From Discards We Record</a:t>
            </a:r>
            <a:endParaRPr lang="en-US" sz="6600" u="sng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0" y="675359"/>
            <a:ext cx="509195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C000"/>
                </a:solidFill>
              </a:rPr>
              <a:t>Species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C000"/>
                </a:solidFill>
              </a:rPr>
              <a:t>Length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C000"/>
                </a:solidFill>
              </a:rPr>
              <a:t>Release method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C000"/>
                </a:solidFill>
              </a:rPr>
              <a:t>Sex </a:t>
            </a:r>
            <a:r>
              <a:rPr lang="en-US" sz="3600" i="1" dirty="0" smtClean="0">
                <a:solidFill>
                  <a:schemeClr val="bg1"/>
                </a:solidFill>
              </a:rPr>
              <a:t>(from Lingcod </a:t>
            </a:r>
            <a:r>
              <a:rPr lang="en-US" sz="3600" i="1" dirty="0">
                <a:solidFill>
                  <a:schemeClr val="bg1"/>
                </a:solidFill>
              </a:rPr>
              <a:t>and Kelp Greenling only</a:t>
            </a:r>
            <a:r>
              <a:rPr lang="en-US" sz="3600" i="1" dirty="0" smtClean="0">
                <a:solidFill>
                  <a:schemeClr val="bg1"/>
                </a:solidFill>
              </a:rPr>
              <a:t>)</a:t>
            </a:r>
          </a:p>
          <a:p>
            <a:pPr>
              <a:spcAft>
                <a:spcPts val="1200"/>
              </a:spcAft>
            </a:pPr>
            <a:endParaRPr lang="en-US" sz="3600" i="1" dirty="0">
              <a:solidFill>
                <a:schemeClr val="bg1"/>
              </a:solidFill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8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6" t="19579" r="31068"/>
          <a:stretch/>
        </p:blipFill>
        <p:spPr>
          <a:xfrm>
            <a:off x="-471457" y="-11490"/>
            <a:ext cx="6553201" cy="6858002"/>
          </a:xfrm>
        </p:spPr>
      </p:pic>
      <p:sp>
        <p:nvSpPr>
          <p:cNvPr id="5" name="TextBox 4"/>
          <p:cNvSpPr txBox="1"/>
          <p:nvPr/>
        </p:nvSpPr>
        <p:spPr>
          <a:xfrm>
            <a:off x="7310381" y="1691500"/>
            <a:ext cx="195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iPad Air 2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0381" y="2434210"/>
            <a:ext cx="3427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Custom app (iOS)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0381" y="3176920"/>
            <a:ext cx="2790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LifeProof</a:t>
            </a:r>
            <a:r>
              <a:rPr lang="en-US" sz="3600" dirty="0" smtClean="0">
                <a:solidFill>
                  <a:schemeClr val="bg1"/>
                </a:solidFill>
              </a:rPr>
              <a:t> case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44471" y="4662340"/>
            <a:ext cx="3079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 SQL database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0381" y="5405052"/>
            <a:ext cx="3822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Wireless flash drive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1744" y="291752"/>
            <a:ext cx="6110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Setup</a:t>
            </a:r>
            <a:endParaRPr lang="en-US" sz="6600" u="sng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4471" y="3919630"/>
            <a:ext cx="3385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Measuring board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zumbrul\Desktop\IMG_03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17" t="14401" r="12065" b="9174"/>
          <a:stretch/>
        </p:blipFill>
        <p:spPr bwMode="auto">
          <a:xfrm rot="5400000">
            <a:off x="261142" y="-261143"/>
            <a:ext cx="6858000" cy="7380286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zumbrul\Desktop\IMG_034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15" t="11026" r="9698" b="11821"/>
          <a:stretch/>
        </p:blipFill>
        <p:spPr bwMode="auto">
          <a:xfrm rot="5400000">
            <a:off x="7758759" y="268858"/>
            <a:ext cx="4098578" cy="427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34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5" y="0"/>
            <a:ext cx="5143500" cy="6858000"/>
          </a:xfrm>
          <a:prstGeom prst="rect">
            <a:avLst/>
          </a:prstGeom>
        </p:spPr>
      </p:pic>
      <p:pic>
        <p:nvPicPr>
          <p:cNvPr id="7" name="Picture 4" descr="http://www.holylanguage.com/images/redcircle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75" y="465760"/>
            <a:ext cx="2920916" cy="292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2273" y="2195713"/>
            <a:ext cx="2153920" cy="1178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://www.holylanguage.com/images/redcircle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988" y="3254401"/>
            <a:ext cx="2235148" cy="223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1050" y="465760"/>
            <a:ext cx="37258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Create a Trip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427</Words>
  <Application>Microsoft Office PowerPoint</Application>
  <PresentationFormat>Widescreen</PresentationFormat>
  <Paragraphs>73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2016-04-18T21:08:39Z</dcterms:created>
  <dcterms:modified xsi:type="dcterms:W3CDTF">2017-11-07T05:16:01Z</dcterms:modified>
</cp:coreProperties>
</file>